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343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90"/>
    <p:restoredTop sz="95075"/>
  </p:normalViewPr>
  <p:slideViewPr>
    <p:cSldViewPr snapToGrid="0" showGuides="1">
      <p:cViewPr>
        <p:scale>
          <a:sx n="110" d="100"/>
          <a:sy n="110" d="100"/>
        </p:scale>
        <p:origin x="2424" y="1032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284400-A016-ED45-9770-A949719C29E4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37BD75-0807-6F42-A33A-32314E24AE7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85432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67689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87133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5009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88569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99604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79810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25648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45246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50332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0580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25491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951C7-A682-5843-83EA-2DF5CFDE2D8E}" type="datetimeFigureOut">
              <a:rPr lang="en-CH" smtClean="0"/>
              <a:t>08.04.2024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30AE8-8034-1B42-87FC-744ABE975C2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70755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 descr="A screenshot of a computer generated diagram&#10;&#10;Description automatically generated">
            <a:extLst>
              <a:ext uri="{FF2B5EF4-FFF2-40B4-BE49-F238E27FC236}">
                <a16:creationId xmlns:a16="http://schemas.microsoft.com/office/drawing/2014/main" id="{B32FEC84-20DB-8B55-23F8-4C916AFCE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5" y="104175"/>
            <a:ext cx="6858000" cy="623454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asellaDiTesto 2">
                <a:extLst>
                  <a:ext uri="{FF2B5EF4-FFF2-40B4-BE49-F238E27FC236}">
                    <a16:creationId xmlns:a16="http://schemas.microsoft.com/office/drawing/2014/main" id="{0D3C7A6D-8F43-2338-6CCA-A128A2F21987}"/>
                  </a:ext>
                </a:extLst>
              </p:cNvPr>
              <p:cNvSpPr txBox="1"/>
              <p:nvPr/>
            </p:nvSpPr>
            <p:spPr>
              <a:xfrm>
                <a:off x="2161536" y="6565613"/>
                <a:ext cx="2798156" cy="398571"/>
              </a:xfrm>
              <a:prstGeom prst="rect">
                <a:avLst/>
              </a:prstGeom>
              <a:noFill/>
              <a:ln w="28575">
                <a:solidFill>
                  <a:schemeClr val="bg2"/>
                </a:solidFill>
              </a:ln>
            </p:spPr>
            <p:txBody>
              <a:bodyPr rot="0" spcFirstLastPara="0" vertOverflow="overflow" horzOverflow="overflow" vert="horz" wrap="square" lIns="132080" tIns="66040" rIns="132080" bIns="66040" numCol="1" spcCol="0" rtlCol="0" fromWordArt="0" anchor="ctr" anchorCtr="0" forceAA="0" compatLnSpc="1">
                <a:prstTxWarp prst="textNoShape">
                  <a:avLst/>
                </a:prstTxWarp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H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𝐷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𝑖𝑣</m:t>
                        </m:r>
                      </m:e>
                      <m:sub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𝑙𝑜𝑐</m:t>
                        </m:r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𝑑𝑖𝑟</m:t>
                        </m:r>
                      </m:sub>
                    </m:sSub>
                  </m:oMath>
                </a14:m>
                <a:r>
                  <a:rPr lang="it-IT" sz="1600" baseline="-25000" dirty="0">
                    <a:latin typeface="Apple Symbols" panose="02000000000000000000" pitchFamily="2" charset="-79"/>
                    <a:ea typeface="Apple Symbols" panose="02000000000000000000" pitchFamily="2" charset="-79"/>
                    <a:cs typeface="Apple Symbols" panose="02000000000000000000" pitchFamily="2" charset="-79"/>
                  </a:rPr>
                  <a:t> </a:t>
                </a:r>
                <a:r>
                  <a:rPr lang="it-IT" sz="1600" dirty="0">
                    <a:latin typeface="Apple Symbols" panose="02000000000000000000" pitchFamily="2" charset="-79"/>
                    <a:ea typeface="Apple Symbols" panose="02000000000000000000" pitchFamily="2" charset="-79"/>
                    <a:cs typeface="Apple Symbols" panose="02000000000000000000" pitchFamily="2" charset="-79"/>
                  </a:rPr>
                  <a:t>=</a:t>
                </a:r>
                <a:r>
                  <a:rPr lang="en-CH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H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𝐷𝑖𝑣</m:t>
                        </m:r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𝐷𝐷</m:t>
                        </m:r>
                      </m:e>
                      <m:sub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𝑠𝑝</m:t>
                        </m:r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𝑙𝑜𝑐</m:t>
                        </m:r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𝑑𝑖𝑟</m:t>
                        </m:r>
                      </m:sub>
                    </m:sSub>
                  </m:oMath>
                </a14:m>
                <a:r>
                  <a:rPr lang="it-IT" sz="1600" dirty="0">
                    <a:latin typeface="Apple Symbols" panose="02000000000000000000" pitchFamily="2" charset="-79"/>
                    <a:ea typeface="Apple Symbols" panose="02000000000000000000" pitchFamily="2" charset="-79"/>
                    <a:cs typeface="Apple Symbols" panose="02000000000000000000" pitchFamily="2" charset="-79"/>
                  </a:rPr>
                  <a:t>)</a:t>
                </a:r>
                <a:endParaRPr lang="it-IT" sz="3467" baseline="-25000" dirty="0">
                  <a:latin typeface="Apple Symbols" panose="02000000000000000000" pitchFamily="2" charset="-79"/>
                  <a:ea typeface="Apple Symbols" panose="02000000000000000000" pitchFamily="2" charset="-79"/>
                  <a:cs typeface="Apple Symbols" panose="02000000000000000000" pitchFamily="2" charset="-79"/>
                </a:endParaRPr>
              </a:p>
            </p:txBody>
          </p:sp>
        </mc:Choice>
        <mc:Fallback>
          <p:sp>
            <p:nvSpPr>
              <p:cNvPr id="14" name="CasellaDiTesto 2">
                <a:extLst>
                  <a:ext uri="{FF2B5EF4-FFF2-40B4-BE49-F238E27FC236}">
                    <a16:creationId xmlns:a16="http://schemas.microsoft.com/office/drawing/2014/main" id="{0D3C7A6D-8F43-2338-6CCA-A128A2F219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1536" y="6565613"/>
                <a:ext cx="2798156" cy="398571"/>
              </a:xfrm>
              <a:prstGeom prst="rect">
                <a:avLst/>
              </a:prstGeom>
              <a:blipFill>
                <a:blip r:embed="rId3"/>
                <a:stretch>
                  <a:fillRect b="-5882"/>
                </a:stretch>
              </a:blipFill>
              <a:ln w="28575">
                <a:solidFill>
                  <a:schemeClr val="bg2"/>
                </a:solidFill>
              </a:ln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Connettore 2 96">
            <a:extLst>
              <a:ext uri="{FF2B5EF4-FFF2-40B4-BE49-F238E27FC236}">
                <a16:creationId xmlns:a16="http://schemas.microsoft.com/office/drawing/2014/main" id="{9758B6FB-F4F3-391D-B952-895AAD628030}"/>
              </a:ext>
            </a:extLst>
          </p:cNvPr>
          <p:cNvCxnSpPr>
            <a:cxnSpLocks/>
            <a:stCxn id="21" idx="5"/>
          </p:cNvCxnSpPr>
          <p:nvPr/>
        </p:nvCxnSpPr>
        <p:spPr>
          <a:xfrm>
            <a:off x="1194821" y="4943416"/>
            <a:ext cx="1477945" cy="1603221"/>
          </a:xfrm>
          <a:prstGeom prst="straightConnector1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97">
            <a:extLst>
              <a:ext uri="{FF2B5EF4-FFF2-40B4-BE49-F238E27FC236}">
                <a16:creationId xmlns:a16="http://schemas.microsoft.com/office/drawing/2014/main" id="{6F1D5F84-A7B2-6AD0-6B65-328B934D2530}"/>
              </a:ext>
            </a:extLst>
          </p:cNvPr>
          <p:cNvCxnSpPr>
            <a:cxnSpLocks/>
            <a:stCxn id="22" idx="5"/>
          </p:cNvCxnSpPr>
          <p:nvPr/>
        </p:nvCxnSpPr>
        <p:spPr>
          <a:xfrm>
            <a:off x="1230307" y="5704818"/>
            <a:ext cx="1148590" cy="841819"/>
          </a:xfrm>
          <a:prstGeom prst="straightConnector1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2 94">
            <a:extLst>
              <a:ext uri="{FF2B5EF4-FFF2-40B4-BE49-F238E27FC236}">
                <a16:creationId xmlns:a16="http://schemas.microsoft.com/office/drawing/2014/main" id="{ADCFF7B9-4BC7-A9DD-3C93-BF55B80116C7}"/>
              </a:ext>
            </a:extLst>
          </p:cNvPr>
          <p:cNvCxnSpPr>
            <a:cxnSpLocks/>
            <a:stCxn id="23" idx="3"/>
          </p:cNvCxnSpPr>
          <p:nvPr/>
        </p:nvCxnSpPr>
        <p:spPr>
          <a:xfrm flipH="1">
            <a:off x="3496345" y="4188676"/>
            <a:ext cx="587070" cy="2347908"/>
          </a:xfrm>
          <a:prstGeom prst="straightConnector1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94">
            <a:extLst>
              <a:ext uri="{FF2B5EF4-FFF2-40B4-BE49-F238E27FC236}">
                <a16:creationId xmlns:a16="http://schemas.microsoft.com/office/drawing/2014/main" id="{7FA68397-E8F1-F89A-CCCE-E8BD3A5B9587}"/>
              </a:ext>
            </a:extLst>
          </p:cNvPr>
          <p:cNvCxnSpPr>
            <a:cxnSpLocks/>
            <a:stCxn id="24" idx="3"/>
            <a:endCxn id="14" idx="0"/>
          </p:cNvCxnSpPr>
          <p:nvPr/>
        </p:nvCxnSpPr>
        <p:spPr>
          <a:xfrm flipH="1">
            <a:off x="3560614" y="4973850"/>
            <a:ext cx="530493" cy="1591763"/>
          </a:xfrm>
          <a:prstGeom prst="straightConnector1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94">
            <a:extLst>
              <a:ext uri="{FF2B5EF4-FFF2-40B4-BE49-F238E27FC236}">
                <a16:creationId xmlns:a16="http://schemas.microsoft.com/office/drawing/2014/main" id="{B31CBBAE-7715-153E-58A5-B6B64924F96D}"/>
              </a:ext>
            </a:extLst>
          </p:cNvPr>
          <p:cNvCxnSpPr>
            <a:cxnSpLocks/>
            <a:stCxn id="25" idx="4"/>
          </p:cNvCxnSpPr>
          <p:nvPr/>
        </p:nvCxnSpPr>
        <p:spPr>
          <a:xfrm flipH="1">
            <a:off x="3988227" y="5671651"/>
            <a:ext cx="237793" cy="864933"/>
          </a:xfrm>
          <a:prstGeom prst="straightConnector1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59F3B9E2-E59F-4C40-8FB1-23B59A20E492}"/>
              </a:ext>
            </a:extLst>
          </p:cNvPr>
          <p:cNvSpPr/>
          <p:nvPr/>
        </p:nvSpPr>
        <p:spPr>
          <a:xfrm>
            <a:off x="882017" y="3952841"/>
            <a:ext cx="344899" cy="275026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60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D78F65B-A33E-566E-4DF1-DF11550749CA}"/>
              </a:ext>
            </a:extLst>
          </p:cNvPr>
          <p:cNvSpPr/>
          <p:nvPr/>
        </p:nvSpPr>
        <p:spPr>
          <a:xfrm>
            <a:off x="882017" y="4744516"/>
            <a:ext cx="366473" cy="233026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60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4308E25-A33E-73FF-CB0B-FE4A58740495}"/>
              </a:ext>
            </a:extLst>
          </p:cNvPr>
          <p:cNvSpPr/>
          <p:nvPr/>
        </p:nvSpPr>
        <p:spPr>
          <a:xfrm>
            <a:off x="898387" y="5532173"/>
            <a:ext cx="388869" cy="202266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6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0826194-A9EB-C044-7865-F3FBFD8E625A}"/>
              </a:ext>
            </a:extLst>
          </p:cNvPr>
          <p:cNvSpPr/>
          <p:nvPr/>
        </p:nvSpPr>
        <p:spPr>
          <a:xfrm>
            <a:off x="4012167" y="3931411"/>
            <a:ext cx="486512" cy="301405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6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F0E4F50-D2E0-F6A0-8D34-9AC8759483D9}"/>
              </a:ext>
            </a:extLst>
          </p:cNvPr>
          <p:cNvSpPr/>
          <p:nvPr/>
        </p:nvSpPr>
        <p:spPr>
          <a:xfrm>
            <a:off x="4023045" y="4716104"/>
            <a:ext cx="464756" cy="301968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6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ADBA764-757E-165D-717F-5974C921C157}"/>
              </a:ext>
            </a:extLst>
          </p:cNvPr>
          <p:cNvSpPr/>
          <p:nvPr/>
        </p:nvSpPr>
        <p:spPr>
          <a:xfrm>
            <a:off x="4012167" y="5514587"/>
            <a:ext cx="427706" cy="157064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6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CasellaDiTesto 2">
                <a:extLst>
                  <a:ext uri="{FF2B5EF4-FFF2-40B4-BE49-F238E27FC236}">
                    <a16:creationId xmlns:a16="http://schemas.microsoft.com/office/drawing/2014/main" id="{9025361E-BD54-ECCE-2DEB-7972BE28B785}"/>
                  </a:ext>
                </a:extLst>
              </p:cNvPr>
              <p:cNvSpPr txBox="1"/>
              <p:nvPr/>
            </p:nvSpPr>
            <p:spPr>
              <a:xfrm>
                <a:off x="2161536" y="7469009"/>
                <a:ext cx="2604278" cy="482312"/>
              </a:xfrm>
              <a:prstGeom prst="rect">
                <a:avLst/>
              </a:prstGeom>
              <a:noFill/>
              <a:ln w="28575">
                <a:solidFill>
                  <a:schemeClr val="bg2"/>
                </a:solidFill>
              </a:ln>
            </p:spPr>
            <p:txBody>
              <a:bodyPr rot="0" spcFirstLastPara="0" vertOverflow="overflow" horzOverflow="overflow" vert="horz" wrap="square" lIns="132080" tIns="66040" rIns="132080" bIns="66040" numCol="1" spcCol="0" rtlCol="0" fromWordArt="0" anchor="ctr" anchorCtr="0" forceAA="0" compatLnSpc="1">
                <a:prstTxWarp prst="textNoShape">
                  <a:avLst/>
                </a:prstTxWarp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sz="1600" i="1">
                        <a:latin typeface="Cambria Math" panose="02040503050406030204" pitchFamily="18" charset="0"/>
                      </a:rPr>
                      <m:t>𝐷𝑖𝑣</m:t>
                    </m:r>
                  </m:oMath>
                </a14:m>
                <a:r>
                  <a:rPr lang="it-IT" sz="1600" baseline="-25000" dirty="0">
                    <a:latin typeface="Apple Symbols" panose="02000000000000000000" pitchFamily="2" charset="-79"/>
                    <a:ea typeface="Apple Symbols" panose="02000000000000000000" pitchFamily="2" charset="-79"/>
                    <a:cs typeface="Apple Symbols" panose="02000000000000000000" pitchFamily="2" charset="-79"/>
                  </a:rPr>
                  <a:t> </a:t>
                </a:r>
                <a:r>
                  <a:rPr lang="it-IT" sz="1600" dirty="0">
                    <a:latin typeface="Apple Symbols" panose="02000000000000000000" pitchFamily="2" charset="-79"/>
                    <a:ea typeface="Apple Symbols" panose="02000000000000000000" pitchFamily="2" charset="-79"/>
                    <a:cs typeface="Apple Symbols" panose="02000000000000000000" pitchFamily="2" charset="-79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H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1600" i="1">
                            <a:latin typeface="Cambria Math" panose="02040503050406030204" pitchFamily="18" charset="0"/>
                          </a:rPr>
                          <m:t>𝑙𝑜𝑐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 ∗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𝑑𝑖𝑟</m:t>
                        </m:r>
                      </m:den>
                    </m:f>
                    <m:r>
                      <a:rPr lang="en-GB" sz="1600" i="1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CH" sz="1600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CH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600" i="1">
                                <a:latin typeface="Cambria Math" panose="02040503050406030204" pitchFamily="18" charset="0"/>
                              </a:rPr>
                              <m:t>𝐷𝑖𝑣</m:t>
                            </m:r>
                          </m:e>
                          <m:sub>
                            <m:r>
                              <a:rPr lang="en-GB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1600" i="1">
                                <a:latin typeface="Cambria Math" panose="02040503050406030204" pitchFamily="18" charset="0"/>
                              </a:rPr>
                              <m:t>𝑙𝑜𝑐</m:t>
                            </m:r>
                            <m:r>
                              <a:rPr lang="en-GB" sz="16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GB" sz="1600" i="1">
                                <a:latin typeface="Cambria Math" panose="02040503050406030204" pitchFamily="18" charset="0"/>
                              </a:rPr>
                              <m:t>𝑑𝑖𝑟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CH" sz="1600" dirty="0"/>
                  <a:t> </a:t>
                </a:r>
                <a:endParaRPr lang="it-IT" sz="1600" baseline="-25000" dirty="0">
                  <a:latin typeface="Apple Symbols" panose="02000000000000000000" pitchFamily="2" charset="-79"/>
                  <a:ea typeface="Apple Symbols" panose="02000000000000000000" pitchFamily="2" charset="-79"/>
                  <a:cs typeface="Apple Symbols" panose="02000000000000000000" pitchFamily="2" charset="-79"/>
                </a:endParaRPr>
              </a:p>
            </p:txBody>
          </p:sp>
        </mc:Choice>
        <mc:Fallback>
          <p:sp>
            <p:nvSpPr>
              <p:cNvPr id="26" name="CasellaDiTesto 2">
                <a:extLst>
                  <a:ext uri="{FF2B5EF4-FFF2-40B4-BE49-F238E27FC236}">
                    <a16:creationId xmlns:a16="http://schemas.microsoft.com/office/drawing/2014/main" id="{9025361E-BD54-ECCE-2DEB-7972BE28B7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1536" y="7469009"/>
                <a:ext cx="2604278" cy="482312"/>
              </a:xfrm>
              <a:prstGeom prst="rect">
                <a:avLst/>
              </a:prstGeom>
              <a:blipFill>
                <a:blip r:embed="rId4"/>
                <a:stretch>
                  <a:fillRect t="-58537" b="-102439"/>
                </a:stretch>
              </a:blipFill>
              <a:ln w="28575">
                <a:solidFill>
                  <a:schemeClr val="bg2"/>
                </a:solidFill>
              </a:ln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Connettore 2 97">
            <a:extLst>
              <a:ext uri="{FF2B5EF4-FFF2-40B4-BE49-F238E27FC236}">
                <a16:creationId xmlns:a16="http://schemas.microsoft.com/office/drawing/2014/main" id="{4866DE76-D49A-885D-0548-3E0516BA0507}"/>
              </a:ext>
            </a:extLst>
          </p:cNvPr>
          <p:cNvCxnSpPr>
            <a:cxnSpLocks/>
            <a:stCxn id="20" idx="6"/>
          </p:cNvCxnSpPr>
          <p:nvPr/>
        </p:nvCxnSpPr>
        <p:spPr>
          <a:xfrm>
            <a:off x="1226916" y="4090354"/>
            <a:ext cx="1750564" cy="2478455"/>
          </a:xfrm>
          <a:prstGeom prst="straightConnector1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2 94">
            <a:extLst>
              <a:ext uri="{FF2B5EF4-FFF2-40B4-BE49-F238E27FC236}">
                <a16:creationId xmlns:a16="http://schemas.microsoft.com/office/drawing/2014/main" id="{16CD0931-F4C5-4D6E-22CB-3C0BA1049AC1}"/>
              </a:ext>
            </a:extLst>
          </p:cNvPr>
          <p:cNvCxnSpPr>
            <a:cxnSpLocks/>
          </p:cNvCxnSpPr>
          <p:nvPr/>
        </p:nvCxnSpPr>
        <p:spPr>
          <a:xfrm flipH="1">
            <a:off x="3428997" y="7016983"/>
            <a:ext cx="3" cy="402386"/>
          </a:xfrm>
          <a:prstGeom prst="straightConnector1">
            <a:avLst/>
          </a:prstGeom>
          <a:ln w="12700">
            <a:solidFill>
              <a:schemeClr val="bg2">
                <a:lumMod val="75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44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51345</TotalTime>
  <Words>8</Words>
  <Application>Microsoft Macintosh PowerPoint</Application>
  <PresentationFormat>A4 Paper (210x297 mm)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Apple Symbols</vt:lpstr>
      <vt:lpstr>Arial</vt:lpstr>
      <vt:lpstr>Calibri</vt:lpstr>
      <vt:lpstr>Calibri Light</vt:lpstr>
      <vt:lpstr>Cambria Math</vt:lpstr>
      <vt:lpstr>Office 2013 - 2022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Francesco Polazzo</dc:creator>
  <cp:lastModifiedBy>Francesco Polazzo</cp:lastModifiedBy>
  <cp:revision>4</cp:revision>
  <dcterms:created xsi:type="dcterms:W3CDTF">2023-11-07T13:04:26Z</dcterms:created>
  <dcterms:modified xsi:type="dcterms:W3CDTF">2024-04-16T12:28:36Z</dcterms:modified>
</cp:coreProperties>
</file>

<file path=docProps/thumbnail.jpeg>
</file>